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638" r:id="rId2"/>
    <p:sldId id="725" r:id="rId3"/>
    <p:sldId id="729" r:id="rId4"/>
    <p:sldId id="715" r:id="rId5"/>
    <p:sldId id="716" r:id="rId6"/>
    <p:sldId id="717" r:id="rId7"/>
    <p:sldId id="720" r:id="rId8"/>
    <p:sldId id="727" r:id="rId9"/>
    <p:sldId id="732" r:id="rId10"/>
    <p:sldId id="731" r:id="rId11"/>
    <p:sldId id="728" r:id="rId12"/>
    <p:sldId id="733" r:id="rId13"/>
    <p:sldId id="730" r:id="rId14"/>
    <p:sldId id="71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D881B01C-198E-449C-A220-D89798E3DF7F}"/>
    <pc:docChg chg="delSld">
      <pc:chgData name="" userId="" providerId="" clId="Web-{D881B01C-198E-449C-A220-D89798E3DF7F}" dt="2019-02-16T07:05:24.534" v="0"/>
      <pc:docMkLst>
        <pc:docMk/>
      </pc:docMkLst>
      <pc:sldChg chg="del">
        <pc:chgData name="" userId="" providerId="" clId="Web-{D881B01C-198E-449C-A220-D89798E3DF7F}" dt="2019-02-16T07:05:24.534" v="0"/>
        <pc:sldMkLst>
          <pc:docMk/>
          <pc:sldMk cId="4126929420" sldId="734"/>
        </pc:sldMkLst>
      </pc:sldChg>
    </pc:docChg>
  </pc:docChgLst>
  <pc:docChgLst>
    <pc:chgData clId="Web-{44443514-45B6-4F6C-9A50-3EA830265D95}"/>
    <pc:docChg chg="addSld delSld modSld">
      <pc:chgData name="" userId="" providerId="" clId="Web-{44443514-45B6-4F6C-9A50-3EA830265D95}" dt="2019-02-16T07:03:45.764" v="20"/>
      <pc:docMkLst>
        <pc:docMk/>
      </pc:docMkLst>
      <pc:sldChg chg="modSp">
        <pc:chgData name="" userId="" providerId="" clId="Web-{44443514-45B6-4F6C-9A50-3EA830265D95}" dt="2019-02-16T07:00:28.401" v="16" actId="20577"/>
        <pc:sldMkLst>
          <pc:docMk/>
          <pc:sldMk cId="1081725667" sldId="638"/>
        </pc:sldMkLst>
        <pc:spChg chg="mod">
          <ac:chgData name="" userId="" providerId="" clId="Web-{44443514-45B6-4F6C-9A50-3EA830265D95}" dt="2019-02-16T07:00:28.401" v="16" actId="20577"/>
          <ac:spMkLst>
            <pc:docMk/>
            <pc:sldMk cId="1081725667" sldId="638"/>
            <ac:spMk id="6" creationId="{00000000-0000-0000-0000-000000000000}"/>
          </ac:spMkLst>
        </pc:spChg>
      </pc:sldChg>
      <pc:sldChg chg="del">
        <pc:chgData name="" userId="" providerId="" clId="Web-{44443514-45B6-4F6C-9A50-3EA830265D95}" dt="2019-02-16T06:59:54.042" v="1"/>
        <pc:sldMkLst>
          <pc:docMk/>
          <pc:sldMk cId="1590993034" sldId="721"/>
        </pc:sldMkLst>
      </pc:sldChg>
      <pc:sldChg chg="del">
        <pc:chgData name="" userId="" providerId="" clId="Web-{44443514-45B6-4F6C-9A50-3EA830265D95}" dt="2019-02-16T06:59:54.511" v="2"/>
        <pc:sldMkLst>
          <pc:docMk/>
          <pc:sldMk cId="1706099304" sldId="722"/>
        </pc:sldMkLst>
      </pc:sldChg>
      <pc:sldChg chg="del">
        <pc:chgData name="" userId="" providerId="" clId="Web-{44443514-45B6-4F6C-9A50-3EA830265D95}" dt="2019-02-16T06:59:56.542" v="3"/>
        <pc:sldMkLst>
          <pc:docMk/>
          <pc:sldMk cId="1380671579" sldId="723"/>
        </pc:sldMkLst>
      </pc:sldChg>
      <pc:sldChg chg="del">
        <pc:chgData name="" userId="" providerId="" clId="Web-{44443514-45B6-4F6C-9A50-3EA830265D95}" dt="2019-02-16T06:59:53.464" v="0"/>
        <pc:sldMkLst>
          <pc:docMk/>
          <pc:sldMk cId="1050739704" sldId="724"/>
        </pc:sldMkLst>
      </pc:sldChg>
      <pc:sldChg chg="modSp">
        <pc:chgData name="" userId="" providerId="" clId="Web-{44443514-45B6-4F6C-9A50-3EA830265D95}" dt="2019-02-16T07:01:08.871" v="19" actId="14100"/>
        <pc:sldMkLst>
          <pc:docMk/>
          <pc:sldMk cId="4147608379" sldId="728"/>
        </pc:sldMkLst>
        <pc:spChg chg="mod">
          <ac:chgData name="" userId="" providerId="" clId="Web-{44443514-45B6-4F6C-9A50-3EA830265D95}" dt="2019-02-16T07:01:08.871" v="19" actId="14100"/>
          <ac:spMkLst>
            <pc:docMk/>
            <pc:sldMk cId="4147608379" sldId="728"/>
            <ac:spMk id="3" creationId="{00000000-0000-0000-0000-000000000000}"/>
          </ac:spMkLst>
        </pc:spChg>
      </pc:sldChg>
      <pc:sldChg chg="del">
        <pc:chgData name="" userId="" providerId="" clId="Web-{44443514-45B6-4F6C-9A50-3EA830265D95}" dt="2019-02-16T07:00:02.964" v="6"/>
        <pc:sldMkLst>
          <pc:docMk/>
          <pc:sldMk cId="3973352289" sldId="734"/>
        </pc:sldMkLst>
      </pc:sldChg>
      <pc:sldChg chg="new">
        <pc:chgData name="" userId="" providerId="" clId="Web-{44443514-45B6-4F6C-9A50-3EA830265D95}" dt="2019-02-16T07:03:45.764" v="20"/>
        <pc:sldMkLst>
          <pc:docMk/>
          <pc:sldMk cId="4126929420" sldId="734"/>
        </pc:sldMkLst>
      </pc:sldChg>
      <pc:sldChg chg="del">
        <pc:chgData name="" userId="" providerId="" clId="Web-{44443514-45B6-4F6C-9A50-3EA830265D95}" dt="2019-02-16T07:00:03.651" v="7"/>
        <pc:sldMkLst>
          <pc:docMk/>
          <pc:sldMk cId="2442238639" sldId="735"/>
        </pc:sldMkLst>
      </pc:sldChg>
      <pc:sldChg chg="del">
        <pc:chgData name="" userId="" providerId="" clId="Web-{44443514-45B6-4F6C-9A50-3EA830265D95}" dt="2019-02-16T07:00:04.292" v="8"/>
        <pc:sldMkLst>
          <pc:docMk/>
          <pc:sldMk cId="3363529342" sldId="736"/>
        </pc:sldMkLst>
      </pc:sldChg>
      <pc:sldChg chg="del">
        <pc:chgData name="" userId="" providerId="" clId="Web-{44443514-45B6-4F6C-9A50-3EA830265D95}" dt="2019-02-16T07:00:01.526" v="5"/>
        <pc:sldMkLst>
          <pc:docMk/>
          <pc:sldMk cId="2871076067" sldId="737"/>
        </pc:sldMkLst>
      </pc:sldChg>
      <pc:sldChg chg="del">
        <pc:chgData name="" userId="" providerId="" clId="Web-{44443514-45B6-4F6C-9A50-3EA830265D95}" dt="2019-02-16T06:59:57.761" v="4"/>
        <pc:sldMkLst>
          <pc:docMk/>
          <pc:sldMk cId="3575147467" sldId="738"/>
        </pc:sldMkLst>
      </pc:sldChg>
      <pc:sldChg chg="del">
        <pc:chgData name="" userId="" providerId="" clId="Web-{44443514-45B6-4F6C-9A50-3EA830265D95}" dt="2019-02-16T07:00:05.183" v="9"/>
        <pc:sldMkLst>
          <pc:docMk/>
          <pc:sldMk cId="2137435890" sldId="73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2DC97B-EA42-4A20-8DDA-E734C97561C1}" type="datetimeFigureOut">
              <a:rPr lang="en-MY" smtClean="0"/>
              <a:t>15/2/2019</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81C3-4DA0-45DE-A479-376452316FA0}" type="slidenum">
              <a:rPr lang="en-MY" smtClean="0"/>
              <a:t>‹#›</a:t>
            </a:fld>
            <a:endParaRPr lang="en-MY"/>
          </a:p>
        </p:txBody>
      </p:sp>
    </p:spTree>
    <p:extLst>
      <p:ext uri="{BB962C8B-B14F-4D97-AF65-F5344CB8AC3E}">
        <p14:creationId xmlns:p14="http://schemas.microsoft.com/office/powerpoint/2010/main" val="2859330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692150"/>
            <a:ext cx="6153150" cy="3462338"/>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40987A9-8852-4F9C-BB12-38F4C3B75A91}" type="slidenum">
              <a:rPr lang="en-US" smtClean="0">
                <a:solidFill>
                  <a:prstClr val="black"/>
                </a:solidFill>
              </a:rPr>
              <a:pPr/>
              <a:t>1</a:t>
            </a:fld>
            <a:endParaRPr lang="en-US" dirty="0">
              <a:solidFill>
                <a:prstClr val="black"/>
              </a:solidFill>
            </a:endParaRPr>
          </a:p>
        </p:txBody>
      </p:sp>
      <p:sp>
        <p:nvSpPr>
          <p:cNvPr id="5" name="Date Placeholder 4"/>
          <p:cNvSpPr>
            <a:spLocks noGrp="1"/>
          </p:cNvSpPr>
          <p:nvPr>
            <p:ph type="dt" idx="11"/>
          </p:nvPr>
        </p:nvSpPr>
        <p:spPr/>
        <p:txBody>
          <a:bodyPr/>
          <a:lstStyle/>
          <a:p>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F6DEE5AC-D242-4C01-A20F-40349C92DDB4}" type="datetimeFigureOut">
              <a:rPr lang="en-MY" smtClean="0"/>
              <a:t>15/2/2019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C9DF79A-2D32-451B-AA4C-C57D17FA8F74}" type="slidenum">
              <a:rPr lang="en-MY" smtClean="0"/>
              <a:t>‹#›</a:t>
            </a:fld>
            <a:endParaRPr lang="en-MY"/>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03036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DEE5AC-D242-4C01-A20F-40349C92DDB4}" type="datetimeFigureOut">
              <a:rPr lang="en-MY" smtClean="0"/>
              <a:t>15/2/2019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C9DF79A-2D32-451B-AA4C-C57D17FA8F74}" type="slidenum">
              <a:rPr lang="en-MY" smtClean="0"/>
              <a:t>‹#›</a:t>
            </a:fld>
            <a:endParaRPr lang="en-MY"/>
          </a:p>
        </p:txBody>
      </p:sp>
    </p:spTree>
    <p:extLst>
      <p:ext uri="{BB962C8B-B14F-4D97-AF65-F5344CB8AC3E}">
        <p14:creationId xmlns:p14="http://schemas.microsoft.com/office/powerpoint/2010/main" val="190395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DEE5AC-D242-4C01-A20F-40349C92DDB4}" type="datetimeFigureOut">
              <a:rPr lang="en-MY" smtClean="0"/>
              <a:t>15/2/2019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C9DF79A-2D32-451B-AA4C-C57D17FA8F74}" type="slidenum">
              <a:rPr lang="en-MY" smtClean="0"/>
              <a:t>‹#›</a:t>
            </a:fld>
            <a:endParaRPr lang="en-MY"/>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0142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DEE5AC-D242-4C01-A20F-40349C92DDB4}" type="datetimeFigureOut">
              <a:rPr lang="en-MY" smtClean="0"/>
              <a:t>15/2/2019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C9DF79A-2D32-451B-AA4C-C57D17FA8F74}" type="slidenum">
              <a:rPr lang="en-MY" smtClean="0"/>
              <a:t>‹#›</a:t>
            </a:fld>
            <a:endParaRPr lang="en-MY"/>
          </a:p>
        </p:txBody>
      </p:sp>
    </p:spTree>
    <p:extLst>
      <p:ext uri="{BB962C8B-B14F-4D97-AF65-F5344CB8AC3E}">
        <p14:creationId xmlns:p14="http://schemas.microsoft.com/office/powerpoint/2010/main" val="223168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DEE5AC-D242-4C01-A20F-40349C92DDB4}" type="datetimeFigureOut">
              <a:rPr lang="en-MY" smtClean="0"/>
              <a:t>15/2/2019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EC9DF79A-2D32-451B-AA4C-C57D17FA8F74}" type="slidenum">
              <a:rPr lang="en-MY" smtClean="0"/>
              <a:t>‹#›</a:t>
            </a:fld>
            <a:endParaRPr lang="en-MY"/>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6396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DEE5AC-D242-4C01-A20F-40349C92DDB4}" type="datetimeFigureOut">
              <a:rPr lang="en-MY" smtClean="0"/>
              <a:t>15/2/2019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EC9DF79A-2D32-451B-AA4C-C57D17FA8F74}" type="slidenum">
              <a:rPr lang="en-MY" smtClean="0"/>
              <a:t>‹#›</a:t>
            </a:fld>
            <a:endParaRPr lang="en-MY"/>
          </a:p>
        </p:txBody>
      </p:sp>
    </p:spTree>
    <p:extLst>
      <p:ext uri="{BB962C8B-B14F-4D97-AF65-F5344CB8AC3E}">
        <p14:creationId xmlns:p14="http://schemas.microsoft.com/office/powerpoint/2010/main" val="254699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DEE5AC-D242-4C01-A20F-40349C92DDB4}" type="datetimeFigureOut">
              <a:rPr lang="en-MY" smtClean="0"/>
              <a:t>15/2/2019</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EC9DF79A-2D32-451B-AA4C-C57D17FA8F74}" type="slidenum">
              <a:rPr lang="en-MY" smtClean="0"/>
              <a:t>‹#›</a:t>
            </a:fld>
            <a:endParaRPr lang="en-MY"/>
          </a:p>
        </p:txBody>
      </p:sp>
    </p:spTree>
    <p:extLst>
      <p:ext uri="{BB962C8B-B14F-4D97-AF65-F5344CB8AC3E}">
        <p14:creationId xmlns:p14="http://schemas.microsoft.com/office/powerpoint/2010/main" val="355005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DEE5AC-D242-4C01-A20F-40349C92DDB4}" type="datetimeFigureOut">
              <a:rPr lang="en-MY" smtClean="0"/>
              <a:t>15/2/2019</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EC9DF79A-2D32-451B-AA4C-C57D17FA8F74}" type="slidenum">
              <a:rPr lang="en-MY" smtClean="0"/>
              <a:t>‹#›</a:t>
            </a:fld>
            <a:endParaRPr lang="en-MY"/>
          </a:p>
        </p:txBody>
      </p:sp>
    </p:spTree>
    <p:extLst>
      <p:ext uri="{BB962C8B-B14F-4D97-AF65-F5344CB8AC3E}">
        <p14:creationId xmlns:p14="http://schemas.microsoft.com/office/powerpoint/2010/main" val="1659460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DEE5AC-D242-4C01-A20F-40349C92DDB4}" type="datetimeFigureOut">
              <a:rPr lang="en-MY" smtClean="0"/>
              <a:t>15/2/2019</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EC9DF79A-2D32-451B-AA4C-C57D17FA8F74}" type="slidenum">
              <a:rPr lang="en-MY" smtClean="0"/>
              <a:t>‹#›</a:t>
            </a:fld>
            <a:endParaRPr lang="en-MY"/>
          </a:p>
        </p:txBody>
      </p:sp>
    </p:spTree>
    <p:extLst>
      <p:ext uri="{BB962C8B-B14F-4D97-AF65-F5344CB8AC3E}">
        <p14:creationId xmlns:p14="http://schemas.microsoft.com/office/powerpoint/2010/main" val="3900822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6DEE5AC-D242-4C01-A20F-40349C92DDB4}" type="datetimeFigureOut">
              <a:rPr lang="en-MY" smtClean="0"/>
              <a:t>15/2/2019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EC9DF79A-2D32-451B-AA4C-C57D17FA8F74}" type="slidenum">
              <a:rPr lang="en-MY" smtClean="0"/>
              <a:t>‹#›</a:t>
            </a:fld>
            <a:endParaRPr lang="en-MY"/>
          </a:p>
        </p:txBody>
      </p:sp>
    </p:spTree>
    <p:extLst>
      <p:ext uri="{BB962C8B-B14F-4D97-AF65-F5344CB8AC3E}">
        <p14:creationId xmlns:p14="http://schemas.microsoft.com/office/powerpoint/2010/main" val="769378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DEE5AC-D242-4C01-A20F-40349C92DDB4}" type="datetimeFigureOut">
              <a:rPr lang="en-MY" smtClean="0"/>
              <a:t>15/2/2019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EC9DF79A-2D32-451B-AA4C-C57D17FA8F74}" type="slidenum">
              <a:rPr lang="en-MY" smtClean="0"/>
              <a:t>‹#›</a:t>
            </a:fld>
            <a:endParaRPr lang="en-MY"/>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2651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6DEE5AC-D242-4C01-A20F-40349C92DDB4}" type="datetimeFigureOut">
              <a:rPr lang="en-MY" smtClean="0"/>
              <a:t>15/2/2019</a:t>
            </a:fld>
            <a:endParaRPr lang="en-MY"/>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MY"/>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C9DF79A-2D32-451B-AA4C-C57D17FA8F74}" type="slidenum">
              <a:rPr lang="en-MY" smtClean="0"/>
              <a:t>‹#›</a:t>
            </a:fld>
            <a:endParaRPr lang="en-MY"/>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55551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www.bbc.co.uk/education/guides/zdn3d2p/revision/1" TargetMode="External"/><Relationship Id="rId3" Type="http://schemas.openxmlformats.org/officeDocument/2006/relationships/hyperlink" Target="http://www.cencenelec.eu/research/tools/ImportanceENs/Pages/default.aspx" TargetMode="External"/><Relationship Id="rId7" Type="http://schemas.openxmlformats.org/officeDocument/2006/relationships/hyperlink" Target="http://www.iso.org/iso/home/faqs/faqs_conformity_assessment_and_certification.htm" TargetMode="External"/><Relationship Id="rId2" Type="http://schemas.openxmlformats.org/officeDocument/2006/relationships/hyperlink" Target="http://www.jsm.gov.my/jelajah-standard-dan-bengkel-latihan-berkenaan-standard-dan-kepentingannya" TargetMode="External"/><Relationship Id="rId1" Type="http://schemas.openxmlformats.org/officeDocument/2006/relationships/slideLayout" Target="../slideLayouts/slideLayout2.xml"/><Relationship Id="rId6" Type="http://schemas.openxmlformats.org/officeDocument/2006/relationships/hyperlink" Target="http://www.standardsmalaysia.gov.my/web/guest/accreditation" TargetMode="External"/><Relationship Id="rId5" Type="http://schemas.openxmlformats.org/officeDocument/2006/relationships/hyperlink" Target="http://www.ibmpressbooks.com/articles/article.asp?p=352983&amp;seqNum=5" TargetMode="External"/><Relationship Id="rId4" Type="http://schemas.openxmlformats.org/officeDocument/2006/relationships/hyperlink" Target="http://www.ansi.org/about_ansi/faqs/faqs.aspx?menuid=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3600" dirty="0">
                <a:effectLst>
                  <a:outerShdw blurRad="38100" dist="38100" dir="2700000" algn="tl">
                    <a:srgbClr val="000000">
                      <a:alpha val="43137"/>
                    </a:srgbClr>
                  </a:outerShdw>
                </a:effectLst>
              </a:rPr>
              <a:t>INTRODUCTION TO Standards</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81725667"/>
      </p:ext>
    </p:extLst>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TYPES OF STANDARDS (cont’d)</a:t>
            </a:r>
          </a:p>
        </p:txBody>
      </p:sp>
      <p:sp>
        <p:nvSpPr>
          <p:cNvPr id="3" name="Content Placeholder 2"/>
          <p:cNvSpPr>
            <a:spLocks noGrp="1"/>
          </p:cNvSpPr>
          <p:nvPr>
            <p:ph idx="1"/>
          </p:nvPr>
        </p:nvSpPr>
        <p:spPr>
          <a:xfrm>
            <a:off x="1368839" y="1849755"/>
            <a:ext cx="8509000" cy="5008245"/>
          </a:xfrm>
        </p:spPr>
        <p:txBody>
          <a:bodyPr>
            <a:noAutofit/>
          </a:bodyPr>
          <a:lstStyle/>
          <a:p>
            <a:pPr marL="514350" indent="-514350">
              <a:buFont typeface="+mj-lt"/>
              <a:buAutoNum type="arabicPeriod"/>
            </a:pPr>
            <a:r>
              <a:rPr lang="en-US" dirty="0"/>
              <a:t>If compliance with a standard is legally required, then the standard is mandatory; otherwise, it is voluntary.</a:t>
            </a:r>
          </a:p>
          <a:p>
            <a:pPr marL="514350" indent="-514350">
              <a:buFont typeface="+mj-lt"/>
              <a:buAutoNum type="arabicPeriod"/>
            </a:pPr>
            <a:r>
              <a:rPr lang="en-US" dirty="0"/>
              <a:t>A proprietary standard is the intellectual property of whatever </a:t>
            </a:r>
            <a:r>
              <a:rPr lang="en-US" dirty="0" err="1"/>
              <a:t>organisation</a:t>
            </a:r>
            <a:r>
              <a:rPr lang="en-US" dirty="0"/>
              <a:t> is responsible for it; an open standard may be maintained by an </a:t>
            </a:r>
            <a:r>
              <a:rPr lang="en-US" dirty="0" err="1"/>
              <a:t>organisation</a:t>
            </a:r>
            <a:r>
              <a:rPr lang="en-US" dirty="0"/>
              <a:t> but is not owned by anyone.</a:t>
            </a:r>
          </a:p>
          <a:p>
            <a:pPr marL="514350" indent="-514350">
              <a:buFont typeface="+mj-lt"/>
              <a:buAutoNum type="arabicPeriod"/>
            </a:pPr>
            <a:r>
              <a:rPr lang="en-US" dirty="0"/>
              <a:t>A de jure standard is one that exists in formal written form and has been officially adopted by some </a:t>
            </a:r>
            <a:r>
              <a:rPr lang="en-US" dirty="0" err="1"/>
              <a:t>organisation</a:t>
            </a:r>
            <a:r>
              <a:rPr lang="en-US" dirty="0"/>
              <a:t>. A de facto standard is one that tends to be followed in practice but has no official status.</a:t>
            </a:r>
            <a:endParaRPr lang="en-US" dirty="0">
              <a:solidFill>
                <a:schemeClr val="tx1"/>
              </a:solidFill>
              <a:latin typeface="+mn-lt"/>
            </a:endParaRPr>
          </a:p>
          <a:p>
            <a:pPr marL="0" indent="0">
              <a:buNone/>
            </a:pPr>
            <a:endParaRPr lang="en-US" dirty="0"/>
          </a:p>
          <a:p>
            <a:endParaRPr lang="en-US" sz="1800" dirty="0"/>
          </a:p>
        </p:txBody>
      </p:sp>
    </p:spTree>
    <p:extLst>
      <p:ext uri="{BB962C8B-B14F-4D97-AF65-F5344CB8AC3E}">
        <p14:creationId xmlns:p14="http://schemas.microsoft.com/office/powerpoint/2010/main" val="928284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TYPES OF STANDARDS (cont’d)</a:t>
            </a:r>
          </a:p>
        </p:txBody>
      </p:sp>
      <p:sp>
        <p:nvSpPr>
          <p:cNvPr id="3" name="Content Placeholder 2"/>
          <p:cNvSpPr>
            <a:spLocks noGrp="1"/>
          </p:cNvSpPr>
          <p:nvPr>
            <p:ph idx="1"/>
          </p:nvPr>
        </p:nvSpPr>
        <p:spPr>
          <a:xfrm>
            <a:off x="1606274" y="1849755"/>
            <a:ext cx="9756475" cy="5008245"/>
          </a:xfrm>
        </p:spPr>
        <p:txBody>
          <a:bodyPr>
            <a:normAutofit fontScale="85000" lnSpcReduction="20000"/>
          </a:bodyPr>
          <a:lstStyle/>
          <a:p>
            <a:pPr marL="0" lvl="1" indent="0">
              <a:buNone/>
            </a:pPr>
            <a:r>
              <a:rPr lang="en-US" sz="4500" dirty="0"/>
              <a:t>4. A standard can be developed by any sort of 	public or private agency. In Malaysia, public 	agencies concerned with standards include:</a:t>
            </a:r>
          </a:p>
          <a:p>
            <a:pPr marL="731520" lvl="2" indent="-552450"/>
            <a:r>
              <a:rPr lang="en-US" sz="4500" dirty="0" err="1"/>
              <a:t>Kementerian</a:t>
            </a:r>
            <a:r>
              <a:rPr lang="en-US" sz="4500" dirty="0"/>
              <a:t> </a:t>
            </a:r>
            <a:r>
              <a:rPr lang="en-US" sz="4500" dirty="0" err="1"/>
              <a:t>Perdagangan</a:t>
            </a:r>
            <a:r>
              <a:rPr lang="en-US" sz="4500" dirty="0"/>
              <a:t> </a:t>
            </a:r>
            <a:r>
              <a:rPr lang="en-US" sz="4500" dirty="0" err="1"/>
              <a:t>Dalam</a:t>
            </a:r>
            <a:r>
              <a:rPr lang="en-US" sz="4500" dirty="0"/>
              <a:t> </a:t>
            </a:r>
            <a:r>
              <a:rPr lang="en-US" sz="4500" dirty="0" err="1"/>
              <a:t>Negeri</a:t>
            </a:r>
            <a:r>
              <a:rPr lang="en-US" sz="4500" dirty="0"/>
              <a:t>, </a:t>
            </a:r>
            <a:r>
              <a:rPr lang="en-US" sz="4500" dirty="0" err="1"/>
              <a:t>Koperasi</a:t>
            </a:r>
            <a:r>
              <a:rPr lang="en-US" sz="4500" dirty="0"/>
              <a:t> </a:t>
            </a:r>
            <a:r>
              <a:rPr lang="en-US" sz="4500" dirty="0" err="1"/>
              <a:t>dan</a:t>
            </a:r>
            <a:r>
              <a:rPr lang="en-US" sz="4500" dirty="0"/>
              <a:t> </a:t>
            </a:r>
            <a:r>
              <a:rPr lang="en-US" sz="4500" dirty="0" err="1"/>
              <a:t>Kepenggunaan</a:t>
            </a:r>
            <a:r>
              <a:rPr lang="en-US" sz="4500" dirty="0"/>
              <a:t> (KPDNKK), </a:t>
            </a:r>
            <a:r>
              <a:rPr lang="en-US" sz="4500" dirty="0" err="1"/>
              <a:t>Suruhanjaya</a:t>
            </a:r>
            <a:r>
              <a:rPr lang="en-US" sz="4500" dirty="0"/>
              <a:t> </a:t>
            </a:r>
            <a:r>
              <a:rPr lang="en-US" sz="4500" dirty="0" err="1"/>
              <a:t>Perkhidmatan</a:t>
            </a:r>
            <a:r>
              <a:rPr lang="en-US" sz="4500" dirty="0"/>
              <a:t> Air Negara (SPAN), Energy Commission, </a:t>
            </a:r>
            <a:r>
              <a:rPr lang="en-US" sz="4500" dirty="0" err="1"/>
              <a:t>Jabatan</a:t>
            </a:r>
            <a:r>
              <a:rPr lang="en-US" sz="4500" dirty="0"/>
              <a:t> </a:t>
            </a:r>
            <a:r>
              <a:rPr lang="en-US" sz="4500" dirty="0" err="1"/>
              <a:t>Pengangkutan</a:t>
            </a:r>
            <a:r>
              <a:rPr lang="en-US" sz="4500" dirty="0"/>
              <a:t> </a:t>
            </a:r>
            <a:r>
              <a:rPr lang="en-US" sz="4500" dirty="0" err="1"/>
              <a:t>Jalan</a:t>
            </a:r>
            <a:r>
              <a:rPr lang="en-US" sz="4500" dirty="0"/>
              <a:t> Malaysia (JPJ), Malaysia Palm Oil Board (MPOB), Malaysian Rubber Board (MRB), Malaysian Timber Certification Council (MTCC)</a:t>
            </a:r>
          </a:p>
          <a:p>
            <a:pPr>
              <a:spcBef>
                <a:spcPts val="600"/>
              </a:spcBef>
            </a:pPr>
            <a:endParaRPr lang="en-US" dirty="0">
              <a:latin typeface="+mn-lt"/>
            </a:endParaRPr>
          </a:p>
        </p:txBody>
      </p:sp>
    </p:spTree>
    <p:extLst>
      <p:ext uri="{BB962C8B-B14F-4D97-AF65-F5344CB8AC3E}">
        <p14:creationId xmlns:p14="http://schemas.microsoft.com/office/powerpoint/2010/main" val="4147608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0562" y="282587"/>
            <a:ext cx="8393138" cy="611759"/>
          </a:xfrm>
        </p:spPr>
        <p:txBody>
          <a:bodyPr>
            <a:normAutofit fontScale="90000"/>
          </a:bodyPr>
          <a:lstStyle/>
          <a:p>
            <a:r>
              <a:rPr lang="en-US" b="1" dirty="0">
                <a:latin typeface="+mn-lt"/>
              </a:rPr>
              <a:t>Malaysian Standards</a:t>
            </a:r>
          </a:p>
        </p:txBody>
      </p:sp>
      <p:sp>
        <p:nvSpPr>
          <p:cNvPr id="3" name="Content Placeholder 2"/>
          <p:cNvSpPr>
            <a:spLocks noGrp="1"/>
          </p:cNvSpPr>
          <p:nvPr>
            <p:ph idx="1"/>
          </p:nvPr>
        </p:nvSpPr>
        <p:spPr>
          <a:xfrm>
            <a:off x="1995462" y="1041720"/>
            <a:ext cx="8723338" cy="5384480"/>
          </a:xfrm>
        </p:spPr>
        <p:txBody>
          <a:bodyPr>
            <a:noAutofit/>
          </a:bodyPr>
          <a:lstStyle/>
          <a:p>
            <a:pPr marL="400050" lvl="1" indent="0">
              <a:buNone/>
            </a:pPr>
            <a:endParaRPr lang="en-US" dirty="0"/>
          </a:p>
          <a:p>
            <a:pPr marL="400050" lvl="1" indent="0">
              <a:buNone/>
            </a:pPr>
            <a:r>
              <a:rPr lang="en-US" sz="2000" dirty="0"/>
              <a:t>“The </a:t>
            </a:r>
            <a:r>
              <a:rPr lang="en-US" sz="2000" b="1" dirty="0"/>
              <a:t>Department of Standards Malaysia (STANDARDS MALAYSIA) </a:t>
            </a:r>
            <a:r>
              <a:rPr lang="en-US" sz="2000" dirty="0"/>
              <a:t>is the national </a:t>
            </a:r>
            <a:r>
              <a:rPr lang="en-US" sz="2000" dirty="0" err="1"/>
              <a:t>standardisation</a:t>
            </a:r>
            <a:r>
              <a:rPr lang="en-US" sz="2000" dirty="0"/>
              <a:t> and accreditation body…</a:t>
            </a:r>
          </a:p>
          <a:p>
            <a:pPr marL="400050" lvl="1" indent="0">
              <a:buNone/>
            </a:pPr>
            <a:r>
              <a:rPr lang="en-US" sz="1800" dirty="0"/>
              <a:t>“Malaysian Standards are developed through consensus by committees which comprise of balanced representation of producers, users, consumers and others with relevant interests, as may be appropriate to the subject in hand. To the greatest extent possible, Malaysian Standards are aligned to or are adoption of international standards. Approval of a standard as a Malaysian Standard is governed by the Standards of Malaysia Act 1996 (Act 549). Malaysian Standards are reviewed periodically. The use of Malaysian Standards is voluntary except in so far as they are made mandatory by regulatory authorities by means of regulations, local by-laws or any other similar ways.”</a:t>
            </a:r>
          </a:p>
          <a:p>
            <a:pPr marL="800100" lvl="2" indent="0">
              <a:buNone/>
            </a:pPr>
            <a:endParaRPr lang="en-US" sz="1800" i="1" dirty="0"/>
          </a:p>
          <a:p>
            <a:pPr marL="365760" lvl="2" indent="0">
              <a:buNone/>
            </a:pPr>
            <a:r>
              <a:rPr lang="en-US" sz="1800" i="1" dirty="0"/>
              <a:t>(‘Development of Malaysian Standards’, by the Department of Standards Malaysia)</a:t>
            </a:r>
          </a:p>
        </p:txBody>
      </p:sp>
    </p:spTree>
    <p:extLst>
      <p:ext uri="{BB962C8B-B14F-4D97-AF65-F5344CB8AC3E}">
        <p14:creationId xmlns:p14="http://schemas.microsoft.com/office/powerpoint/2010/main" val="3058100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CONFORMANCE TO STANDARDS </a:t>
            </a:r>
          </a:p>
        </p:txBody>
      </p:sp>
      <p:sp>
        <p:nvSpPr>
          <p:cNvPr id="3" name="Content Placeholder 2"/>
          <p:cNvSpPr>
            <a:spLocks noGrp="1"/>
          </p:cNvSpPr>
          <p:nvPr>
            <p:ph idx="1"/>
          </p:nvPr>
        </p:nvSpPr>
        <p:spPr>
          <a:xfrm>
            <a:off x="1841500" y="1690688"/>
            <a:ext cx="8509000" cy="5008245"/>
          </a:xfrm>
        </p:spPr>
        <p:txBody>
          <a:bodyPr>
            <a:normAutofit fontScale="92500" lnSpcReduction="10000"/>
          </a:bodyPr>
          <a:lstStyle/>
          <a:p>
            <a:r>
              <a:rPr lang="en-US" dirty="0">
                <a:latin typeface="+mn-lt"/>
              </a:rPr>
              <a:t>“While a standard IS a technical expression of how to make a product safe, efficient, and compatible with others, a standard alone cannot guarantee performance. “</a:t>
            </a:r>
          </a:p>
          <a:p>
            <a:pPr marL="0" indent="0">
              <a:buNone/>
            </a:pPr>
            <a:r>
              <a:rPr lang="en-US" i="1" dirty="0">
                <a:latin typeface="+mn-lt"/>
              </a:rPr>
              <a:t>	</a:t>
            </a:r>
            <a:r>
              <a:rPr lang="en-US" sz="2300" i="1" dirty="0"/>
              <a:t>(American National Standards Institute, 	www.ansi.org/about_ansi/faqs/faqs.aspx?menuid=1)</a:t>
            </a:r>
          </a:p>
          <a:p>
            <a:pPr fontAlgn="base"/>
            <a:r>
              <a:rPr lang="en-US" dirty="0">
                <a:latin typeface="+mn-lt"/>
              </a:rPr>
              <a:t>“At its simplest, ‘Conformity assessment’ means checking that products, materials, services, systems or people measure up to the specifications of a relevant standard. For example, a customer may want to check that the product he or she ordered from a supplier meets the purpose for which it is required. One of the most efficient ways to do this is when the specifications of the product have been defined in an International Standard.  That way, both supplier and customer are on the same wavelength, even if they are based in different countries, because they are both using the same references.”</a:t>
            </a:r>
          </a:p>
          <a:p>
            <a:pPr marL="457200" lvl="1" indent="0" fontAlgn="base">
              <a:buNone/>
            </a:pPr>
            <a:r>
              <a:rPr lang="en-US" sz="2600" i="1" dirty="0"/>
              <a:t>(International Organization for Standardization, www.iso.org/iso/home/faqs/faqs_conformity_assessment_and_certification.htm)</a:t>
            </a:r>
          </a:p>
          <a:p>
            <a:pPr marL="0" indent="0">
              <a:buNone/>
            </a:pPr>
            <a:endParaRPr lang="en-US" dirty="0">
              <a:latin typeface="+mn-lt"/>
            </a:endParaRPr>
          </a:p>
          <a:p>
            <a:endParaRPr lang="en-US" dirty="0">
              <a:latin typeface="+mn-lt"/>
            </a:endParaRPr>
          </a:p>
          <a:p>
            <a:endParaRPr lang="en-US" dirty="0">
              <a:latin typeface="+mn-lt"/>
            </a:endParaRPr>
          </a:p>
        </p:txBody>
      </p:sp>
    </p:spTree>
    <p:extLst>
      <p:ext uri="{BB962C8B-B14F-4D97-AF65-F5344CB8AC3E}">
        <p14:creationId xmlns:p14="http://schemas.microsoft.com/office/powerpoint/2010/main" val="2803217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References:</a:t>
            </a:r>
          </a:p>
        </p:txBody>
      </p:sp>
      <p:sp>
        <p:nvSpPr>
          <p:cNvPr id="3" name="Content Placeholder 2"/>
          <p:cNvSpPr>
            <a:spLocks noGrp="1"/>
          </p:cNvSpPr>
          <p:nvPr>
            <p:ph idx="1"/>
          </p:nvPr>
        </p:nvSpPr>
        <p:spPr>
          <a:xfrm>
            <a:off x="1447800" y="1849755"/>
            <a:ext cx="8559800" cy="5008245"/>
          </a:xfrm>
        </p:spPr>
        <p:txBody>
          <a:bodyPr>
            <a:normAutofit/>
          </a:bodyPr>
          <a:lstStyle/>
          <a:p>
            <a:r>
              <a:rPr lang="en-US" sz="1600" dirty="0">
                <a:hlinkClick r:id="rId2"/>
              </a:rPr>
              <a:t>http://www.jsm.gov.my/jelajah-standard-dan-bengkel-latihan-berkenaan-standard-dan-kepentingannya</a:t>
            </a:r>
            <a:endParaRPr lang="en-US" sz="1600" dirty="0"/>
          </a:p>
          <a:p>
            <a:r>
              <a:rPr lang="en-US" sz="1600" dirty="0">
                <a:hlinkClick r:id="rId3"/>
              </a:rPr>
              <a:t>http://www.cencenelec.eu/research/tools/ImportanceENs/Pages/default.aspx</a:t>
            </a:r>
            <a:endParaRPr lang="en-US" sz="1600" dirty="0"/>
          </a:p>
          <a:p>
            <a:r>
              <a:rPr lang="en-US" sz="1600" dirty="0">
                <a:hlinkClick r:id="rId4"/>
              </a:rPr>
              <a:t>http://www.ansi.org/about_ansi/faqs/faqs.aspx?menuid=1</a:t>
            </a:r>
            <a:endParaRPr lang="en-US" sz="1600" dirty="0"/>
          </a:p>
          <a:p>
            <a:r>
              <a:rPr lang="en-US" sz="1600" dirty="0">
                <a:hlinkClick r:id="rId5"/>
              </a:rPr>
              <a:t>http://www.ibmpressbooks.com/articles/article.asp?p=352983&amp;seqNum=5</a:t>
            </a:r>
            <a:endParaRPr lang="en-US" sz="1600" dirty="0"/>
          </a:p>
          <a:p>
            <a:r>
              <a:rPr lang="en-US" sz="1600" dirty="0">
                <a:hlinkClick r:id="rId6"/>
              </a:rPr>
              <a:t>http://www.standardsmalaysia.gov.my/web/guest/accreditation</a:t>
            </a:r>
            <a:endParaRPr lang="en-US" sz="1600" dirty="0"/>
          </a:p>
          <a:p>
            <a:r>
              <a:rPr lang="en-US" sz="1600" dirty="0">
                <a:hlinkClick r:id="rId7"/>
              </a:rPr>
              <a:t>http://www.iso.org/iso/home/faqs/faqs_conformity_assessment_and_certification.htm</a:t>
            </a:r>
            <a:endParaRPr lang="en-US" sz="1600" dirty="0"/>
          </a:p>
          <a:p>
            <a:r>
              <a:rPr lang="en-US" sz="1600" dirty="0">
                <a:hlinkClick r:id="rId8"/>
              </a:rPr>
              <a:t>http://www.bbc.co.uk/education/guides/zdn3d2p/revision/1</a:t>
            </a:r>
            <a:endParaRPr lang="en-US" sz="1600" dirty="0"/>
          </a:p>
        </p:txBody>
      </p:sp>
    </p:spTree>
    <p:extLst>
      <p:ext uri="{BB962C8B-B14F-4D97-AF65-F5344CB8AC3E}">
        <p14:creationId xmlns:p14="http://schemas.microsoft.com/office/powerpoint/2010/main" val="3467216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STANDARDS – A LIFE SAVER!</a:t>
            </a:r>
          </a:p>
        </p:txBody>
      </p:sp>
      <p:sp>
        <p:nvSpPr>
          <p:cNvPr id="3" name="Content Placeholder 2"/>
          <p:cNvSpPr>
            <a:spLocks noGrp="1"/>
          </p:cNvSpPr>
          <p:nvPr>
            <p:ph idx="1"/>
          </p:nvPr>
        </p:nvSpPr>
        <p:spPr/>
        <p:txBody>
          <a:bodyPr/>
          <a:lstStyle/>
          <a:p>
            <a:pPr marL="0" indent="0" algn="ctr">
              <a:buNone/>
            </a:pPr>
            <a:endParaRPr lang="en-US" b="1" dirty="0">
              <a:solidFill>
                <a:srgbClr val="FF0000"/>
              </a:solidFill>
              <a:effectLst>
                <a:outerShdw blurRad="38100" dist="38100" dir="2700000" algn="tl">
                  <a:srgbClr val="000000">
                    <a:alpha val="43137"/>
                  </a:srgbClr>
                </a:outerShdw>
              </a:effectLst>
              <a:latin typeface="+mn-lt"/>
            </a:endParaRPr>
          </a:p>
          <a:p>
            <a:pPr marL="0" indent="0" algn="ctr">
              <a:buNone/>
            </a:pPr>
            <a:endParaRPr lang="en-US" b="1" dirty="0">
              <a:solidFill>
                <a:srgbClr val="FF0000"/>
              </a:solidFill>
              <a:effectLst>
                <a:outerShdw blurRad="38100" dist="38100" dir="2700000" algn="tl">
                  <a:srgbClr val="000000">
                    <a:alpha val="43137"/>
                  </a:srgbClr>
                </a:outerShdw>
              </a:effectLst>
              <a:latin typeface="+mn-lt"/>
            </a:endParaRPr>
          </a:p>
          <a:p>
            <a:pPr marL="0" indent="0" algn="ctr">
              <a:buNone/>
            </a:pPr>
            <a:endParaRPr lang="en-US" b="1" dirty="0">
              <a:solidFill>
                <a:srgbClr val="FF0000"/>
              </a:solidFill>
              <a:effectLst>
                <a:outerShdw blurRad="38100" dist="38100" dir="2700000" algn="tl">
                  <a:srgbClr val="000000">
                    <a:alpha val="43137"/>
                  </a:srgbClr>
                </a:outerShdw>
              </a:effectLst>
              <a:latin typeface="+mn-lt"/>
            </a:endParaRPr>
          </a:p>
          <a:p>
            <a:pPr marL="0" indent="0" algn="ctr">
              <a:buNone/>
            </a:pPr>
            <a:r>
              <a:rPr lang="en-US" sz="4400" b="1" dirty="0">
                <a:solidFill>
                  <a:srgbClr val="CC0066"/>
                </a:solidFill>
                <a:effectLst>
                  <a:outerShdw blurRad="38100" dist="38100" dir="2700000" algn="tl">
                    <a:srgbClr val="000000">
                      <a:alpha val="43137"/>
                    </a:srgbClr>
                  </a:outerShdw>
                </a:effectLst>
              </a:rPr>
              <a:t>WHAT IS A STANDARD?</a:t>
            </a:r>
          </a:p>
        </p:txBody>
      </p:sp>
    </p:spTree>
    <p:extLst>
      <p:ext uri="{BB962C8B-B14F-4D97-AF65-F5344CB8AC3E}">
        <p14:creationId xmlns:p14="http://schemas.microsoft.com/office/powerpoint/2010/main" val="127019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DEFINITION</a:t>
            </a:r>
          </a:p>
        </p:txBody>
      </p:sp>
      <p:sp>
        <p:nvSpPr>
          <p:cNvPr id="3" name="Content Placeholder 2"/>
          <p:cNvSpPr>
            <a:spLocks noGrp="1"/>
          </p:cNvSpPr>
          <p:nvPr>
            <p:ph idx="1"/>
          </p:nvPr>
        </p:nvSpPr>
        <p:spPr>
          <a:xfrm>
            <a:off x="1636014" y="2269046"/>
            <a:ext cx="8496300" cy="5008245"/>
          </a:xfrm>
        </p:spPr>
        <p:txBody>
          <a:bodyPr/>
          <a:lstStyle/>
          <a:p>
            <a:pPr marL="0" indent="0">
              <a:buNone/>
            </a:pPr>
            <a:r>
              <a:rPr lang="en-US" dirty="0">
                <a:latin typeface="+mn-lt"/>
              </a:rPr>
              <a:t>“A standard is a document, established by consensus that provides rules, guidelines or characteristics for activities or their results.” </a:t>
            </a:r>
          </a:p>
          <a:p>
            <a:pPr marL="0" indent="0">
              <a:buNone/>
            </a:pPr>
            <a:r>
              <a:rPr lang="en-US" i="1" dirty="0">
                <a:latin typeface="+mn-lt"/>
              </a:rPr>
              <a:t>(ISO/IEC Guide 2:2004)</a:t>
            </a:r>
          </a:p>
          <a:p>
            <a:pPr marL="0" indent="0">
              <a:buNone/>
            </a:pPr>
            <a:endParaRPr lang="en-US" i="1" dirty="0">
              <a:latin typeface="+mn-lt"/>
            </a:endParaRPr>
          </a:p>
          <a:p>
            <a:pPr marL="0" indent="0" algn="r">
              <a:buNone/>
            </a:pPr>
            <a:r>
              <a:rPr lang="en-US" i="1" dirty="0"/>
              <a:t>(American National Standards Institute)</a:t>
            </a:r>
          </a:p>
          <a:p>
            <a:pPr marL="0" indent="0" algn="r">
              <a:buNone/>
            </a:pPr>
            <a:endParaRPr lang="en-US" dirty="0">
              <a:latin typeface="+mn-lt"/>
            </a:endParaRPr>
          </a:p>
        </p:txBody>
      </p:sp>
    </p:spTree>
    <p:extLst>
      <p:ext uri="{BB962C8B-B14F-4D97-AF65-F5344CB8AC3E}">
        <p14:creationId xmlns:p14="http://schemas.microsoft.com/office/powerpoint/2010/main" val="568705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DEFINITION  (cont’d)</a:t>
            </a:r>
          </a:p>
        </p:txBody>
      </p:sp>
      <p:sp>
        <p:nvSpPr>
          <p:cNvPr id="3" name="Content Placeholder 2"/>
          <p:cNvSpPr>
            <a:spLocks noGrp="1"/>
          </p:cNvSpPr>
          <p:nvPr>
            <p:ph idx="1"/>
          </p:nvPr>
        </p:nvSpPr>
        <p:spPr/>
        <p:txBody>
          <a:bodyPr/>
          <a:lstStyle/>
          <a:p>
            <a:r>
              <a:rPr lang="en-US" dirty="0">
                <a:latin typeface="+mn-lt"/>
              </a:rPr>
              <a:t>“Standards are published documents setting out specifications and procedures designed to ensure products, services and systems are safe, reliable and consistently perform the way they were intended to. They establish a common language which defines quality and safety criteria.”</a:t>
            </a:r>
          </a:p>
          <a:p>
            <a:pPr marL="0" indent="0" algn="r">
              <a:buNone/>
            </a:pPr>
            <a:endParaRPr lang="en-US" dirty="0">
              <a:latin typeface="+mn-lt"/>
            </a:endParaRPr>
          </a:p>
          <a:p>
            <a:pPr marL="0" indent="0">
              <a:buNone/>
            </a:pPr>
            <a:r>
              <a:rPr lang="en-US" sz="1800" i="1" dirty="0"/>
              <a:t>	(STANDARDS Australia, 	www.standards.org.au/standardsdevelopment/what_is_a_standard/Pages/default.aspx)</a:t>
            </a:r>
          </a:p>
        </p:txBody>
      </p:sp>
    </p:spTree>
    <p:extLst>
      <p:ext uri="{BB962C8B-B14F-4D97-AF65-F5344CB8AC3E}">
        <p14:creationId xmlns:p14="http://schemas.microsoft.com/office/powerpoint/2010/main" val="1393212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latin typeface="+mn-lt"/>
              </a:rPr>
            </a:br>
            <a:r>
              <a:rPr lang="en-US" b="1" dirty="0">
                <a:latin typeface="+mn-lt"/>
              </a:rPr>
              <a:t>DEFINITION  (cont’d)</a:t>
            </a:r>
            <a:br>
              <a:rPr lang="en-US" b="1" dirty="0">
                <a:latin typeface="+mn-lt"/>
              </a:rPr>
            </a:br>
            <a:endParaRPr lang="en-US" b="1" dirty="0">
              <a:latin typeface="+mn-lt"/>
            </a:endParaRPr>
          </a:p>
        </p:txBody>
      </p:sp>
      <p:sp>
        <p:nvSpPr>
          <p:cNvPr id="3" name="Content Placeholder 2"/>
          <p:cNvSpPr>
            <a:spLocks noGrp="1"/>
          </p:cNvSpPr>
          <p:nvPr>
            <p:ph idx="1"/>
          </p:nvPr>
        </p:nvSpPr>
        <p:spPr>
          <a:xfrm>
            <a:off x="1638300" y="965520"/>
            <a:ext cx="8915400" cy="5526720"/>
          </a:xfrm>
        </p:spPr>
        <p:txBody>
          <a:bodyPr>
            <a:noAutofit/>
          </a:bodyPr>
          <a:lstStyle/>
          <a:p>
            <a:pPr marL="400050" lvl="1" indent="0">
              <a:buNone/>
            </a:pPr>
            <a:endParaRPr lang="en-US" dirty="0"/>
          </a:p>
          <a:p>
            <a:pPr marL="400050" lvl="1" indent="0">
              <a:buNone/>
            </a:pPr>
            <a:endParaRPr lang="en-US" dirty="0"/>
          </a:p>
          <a:p>
            <a:pPr marL="400050" lvl="1" indent="0">
              <a:buNone/>
            </a:pPr>
            <a:r>
              <a:rPr lang="en-US" sz="3200" dirty="0"/>
              <a:t>“Written definition, limit, or rule, approved and monitored for compliance by an authoritative agency or professional or recognized body as a minimum acceptable benchmark.”</a:t>
            </a:r>
          </a:p>
          <a:p>
            <a:pPr marL="400050" lvl="1" indent="0">
              <a:buNone/>
            </a:pPr>
            <a:endParaRPr lang="en-US" dirty="0"/>
          </a:p>
          <a:p>
            <a:pPr marL="400050" lvl="1" indent="0">
              <a:buNone/>
            </a:pPr>
            <a:r>
              <a:rPr lang="en-US" sz="1800" i="1" dirty="0"/>
              <a:t>(BusinessDictionary.com)</a:t>
            </a:r>
            <a:br>
              <a:rPr lang="en-US" sz="1800" i="1" dirty="0"/>
            </a:br>
            <a:br>
              <a:rPr lang="en-US" sz="700" i="1" dirty="0"/>
            </a:br>
            <a:endParaRPr lang="en-US" sz="700" i="1" dirty="0"/>
          </a:p>
        </p:txBody>
      </p:sp>
    </p:spTree>
    <p:extLst>
      <p:ext uri="{BB962C8B-B14F-4D97-AF65-F5344CB8AC3E}">
        <p14:creationId xmlns:p14="http://schemas.microsoft.com/office/powerpoint/2010/main" val="3021648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STANDARDS IN DAILY LIFE</a:t>
            </a:r>
          </a:p>
        </p:txBody>
      </p:sp>
      <p:sp>
        <p:nvSpPr>
          <p:cNvPr id="3" name="Content Placeholder 2"/>
          <p:cNvSpPr>
            <a:spLocks noGrp="1"/>
          </p:cNvSpPr>
          <p:nvPr>
            <p:ph idx="1"/>
          </p:nvPr>
        </p:nvSpPr>
        <p:spPr/>
        <p:txBody>
          <a:bodyPr>
            <a:noAutofit/>
          </a:bodyPr>
          <a:lstStyle/>
          <a:p>
            <a:pPr lvl="1" indent="-342900"/>
            <a:endParaRPr lang="en-US" sz="2000" dirty="0"/>
          </a:p>
          <a:p>
            <a:pPr marL="457200" indent="0">
              <a:buNone/>
            </a:pPr>
            <a:r>
              <a:rPr lang="en-US" sz="2200" dirty="0"/>
              <a:t>“Standards play an important role in everyday life. They may establish size or shape or capacity of a product, process or system. They can specify performance of products or personnel. They also can define terms so that there is no misunderstanding among those using the standard.</a:t>
            </a:r>
          </a:p>
          <a:p>
            <a:pPr marL="457200" indent="0">
              <a:buNone/>
            </a:pPr>
            <a:r>
              <a:rPr lang="en-US" sz="2200" dirty="0"/>
              <a:t>“As examples, standards help ensure that film to fit our cameras can be purchased anywhere in the world, that a light bulb fits a socket, and plugs for electrical appliances fit outlets. With standards, our homes, workplaces and public buildings are safer from collapse, fire and explosion.”</a:t>
            </a:r>
          </a:p>
          <a:p>
            <a:pPr marL="457200" indent="0">
              <a:buNone/>
            </a:pPr>
            <a:endParaRPr lang="en-US" sz="1400" dirty="0"/>
          </a:p>
          <a:p>
            <a:pPr marL="0" indent="0">
              <a:buNone/>
            </a:pPr>
            <a:r>
              <a:rPr lang="en-US" sz="2400" i="1" dirty="0"/>
              <a:t>	</a:t>
            </a:r>
            <a:r>
              <a:rPr lang="en-US" sz="1800" i="1" dirty="0"/>
              <a:t>(American National Standards Institute, 	www.ansi.org/about_ansi/faqs/faqs.aspx?menuid=1)</a:t>
            </a:r>
          </a:p>
          <a:p>
            <a:pPr marL="457200" lvl="1" indent="0">
              <a:buNone/>
            </a:pPr>
            <a:br>
              <a:rPr lang="en-US" dirty="0"/>
            </a:br>
            <a:endParaRPr lang="en-US" dirty="0"/>
          </a:p>
        </p:txBody>
      </p:sp>
    </p:spTree>
    <p:extLst>
      <p:ext uri="{BB962C8B-B14F-4D97-AF65-F5344CB8AC3E}">
        <p14:creationId xmlns:p14="http://schemas.microsoft.com/office/powerpoint/2010/main" val="2498710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THE IMPORTANCE OF STANDARDS</a:t>
            </a:r>
          </a:p>
        </p:txBody>
      </p:sp>
      <p:sp>
        <p:nvSpPr>
          <p:cNvPr id="3" name="Content Placeholder 2"/>
          <p:cNvSpPr>
            <a:spLocks noGrp="1"/>
          </p:cNvSpPr>
          <p:nvPr>
            <p:ph idx="1"/>
          </p:nvPr>
        </p:nvSpPr>
        <p:spPr/>
        <p:txBody>
          <a:bodyPr>
            <a:normAutofit/>
          </a:bodyPr>
          <a:lstStyle/>
          <a:p>
            <a:pPr marL="0" indent="0">
              <a:buNone/>
            </a:pPr>
            <a:endParaRPr lang="en-US" dirty="0">
              <a:latin typeface="+mn-lt"/>
            </a:endParaRPr>
          </a:p>
          <a:p>
            <a:pPr marL="457200" indent="0">
              <a:buNone/>
            </a:pPr>
            <a:r>
              <a:rPr lang="en-US" dirty="0">
                <a:latin typeface="+mn-lt"/>
              </a:rPr>
              <a:t>“Standards provide people and organizations with a basis for mutual understanding, and are used as tools to facilitate </a:t>
            </a:r>
            <a:r>
              <a:rPr lang="en-US" b="1" dirty="0">
                <a:latin typeface="+mn-lt"/>
              </a:rPr>
              <a:t>communication</a:t>
            </a:r>
            <a:r>
              <a:rPr lang="en-US" dirty="0">
                <a:latin typeface="+mn-lt"/>
              </a:rPr>
              <a:t>, </a:t>
            </a:r>
            <a:r>
              <a:rPr lang="en-US" b="1" dirty="0">
                <a:latin typeface="+mn-lt"/>
              </a:rPr>
              <a:t>measurement</a:t>
            </a:r>
            <a:r>
              <a:rPr lang="en-US" dirty="0">
                <a:latin typeface="+mn-lt"/>
              </a:rPr>
              <a:t>,</a:t>
            </a:r>
            <a:r>
              <a:rPr lang="en-US" b="1" dirty="0">
                <a:latin typeface="+mn-lt"/>
              </a:rPr>
              <a:t> commerce</a:t>
            </a:r>
            <a:r>
              <a:rPr lang="en-US" dirty="0">
                <a:latin typeface="+mn-lt"/>
              </a:rPr>
              <a:t> and </a:t>
            </a:r>
            <a:r>
              <a:rPr lang="en-US" b="1" dirty="0">
                <a:latin typeface="+mn-lt"/>
              </a:rPr>
              <a:t>manufacturing</a:t>
            </a:r>
            <a:r>
              <a:rPr lang="en-US" dirty="0">
                <a:latin typeface="+mn-lt"/>
              </a:rPr>
              <a:t>.”</a:t>
            </a:r>
          </a:p>
          <a:p>
            <a:pPr marL="457200" indent="0">
              <a:buNone/>
            </a:pPr>
            <a:endParaRPr lang="en-US" b="1" dirty="0">
              <a:latin typeface="+mn-lt"/>
            </a:endParaRPr>
          </a:p>
          <a:p>
            <a:pPr marL="457200" indent="0">
              <a:buNone/>
            </a:pPr>
            <a:r>
              <a:rPr lang="en-US" sz="1800" i="1" dirty="0"/>
              <a:t>(European Committee for </a:t>
            </a:r>
            <a:r>
              <a:rPr lang="en-US" sz="1800" i="1" dirty="0" err="1"/>
              <a:t>Electrotechnical</a:t>
            </a:r>
            <a:r>
              <a:rPr lang="en-US" sz="1800" i="1" dirty="0"/>
              <a:t> Standardization, www.cencenelec.eu/research/tools/Pages/default.aspx)</a:t>
            </a:r>
          </a:p>
          <a:p>
            <a:pPr marL="457200" lvl="1" indent="0">
              <a:buNone/>
            </a:pPr>
            <a:endParaRPr lang="en-US" b="1" dirty="0">
              <a:latin typeface="+mn-lt"/>
            </a:endParaRPr>
          </a:p>
          <a:p>
            <a:pPr marL="457200" lvl="1" indent="0">
              <a:buNone/>
            </a:pPr>
            <a:endParaRPr lang="en-US" dirty="0">
              <a:latin typeface="+mn-lt"/>
            </a:endParaRPr>
          </a:p>
        </p:txBody>
      </p:sp>
    </p:spTree>
    <p:extLst>
      <p:ext uri="{BB962C8B-B14F-4D97-AF65-F5344CB8AC3E}">
        <p14:creationId xmlns:p14="http://schemas.microsoft.com/office/powerpoint/2010/main" val="1521703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THE BENEFITS OF STANDARDS </a:t>
            </a:r>
          </a:p>
        </p:txBody>
      </p:sp>
      <p:sp>
        <p:nvSpPr>
          <p:cNvPr id="3" name="Content Placeholder 2"/>
          <p:cNvSpPr>
            <a:spLocks noGrp="1"/>
          </p:cNvSpPr>
          <p:nvPr>
            <p:ph idx="1"/>
          </p:nvPr>
        </p:nvSpPr>
        <p:spPr/>
        <p:txBody>
          <a:bodyPr>
            <a:normAutofit/>
          </a:bodyPr>
          <a:lstStyle/>
          <a:p>
            <a:pPr marL="914400" lvl="1" indent="-514350">
              <a:buFont typeface="+mj-lt"/>
              <a:buAutoNum type="arabicPeriod"/>
            </a:pPr>
            <a:r>
              <a:rPr lang="en-US" dirty="0">
                <a:latin typeface="+mn-lt"/>
              </a:rPr>
              <a:t>Ensure the protection of consumers</a:t>
            </a:r>
          </a:p>
          <a:p>
            <a:pPr marL="914400" lvl="1" indent="-514350">
              <a:buFont typeface="+mj-lt"/>
              <a:buAutoNum type="arabicPeriod"/>
            </a:pPr>
            <a:r>
              <a:rPr lang="en-US" dirty="0">
                <a:latin typeface="+mn-lt"/>
              </a:rPr>
              <a:t>Facilitate cross-border trade </a:t>
            </a:r>
          </a:p>
          <a:p>
            <a:pPr marL="914400" lvl="1" indent="-514350">
              <a:buFont typeface="+mj-lt"/>
              <a:buAutoNum type="arabicPeriod"/>
            </a:pPr>
            <a:r>
              <a:rPr lang="en-US" dirty="0">
                <a:latin typeface="+mn-lt"/>
              </a:rPr>
              <a:t>Ensure the interoperability of products </a:t>
            </a:r>
          </a:p>
          <a:p>
            <a:pPr marL="914400" lvl="1" indent="-514350">
              <a:buFont typeface="+mj-lt"/>
              <a:buAutoNum type="arabicPeriod"/>
            </a:pPr>
            <a:r>
              <a:rPr lang="en-US" dirty="0">
                <a:latin typeface="+mn-lt"/>
              </a:rPr>
              <a:t>Encourage innovation and technological development </a:t>
            </a:r>
          </a:p>
          <a:p>
            <a:pPr marL="914400" lvl="1" indent="-514350">
              <a:buFont typeface="+mj-lt"/>
              <a:buAutoNum type="arabicPeriod"/>
            </a:pPr>
            <a:r>
              <a:rPr lang="en-US" dirty="0">
                <a:latin typeface="+mn-lt"/>
              </a:rPr>
              <a:t>Include environmental protection </a:t>
            </a:r>
          </a:p>
          <a:p>
            <a:pPr marL="914400" lvl="1" indent="-514350">
              <a:buFont typeface="+mj-lt"/>
              <a:buAutoNum type="arabicPeriod"/>
            </a:pPr>
            <a:r>
              <a:rPr lang="en-US" dirty="0">
                <a:latin typeface="+mn-lt"/>
              </a:rPr>
              <a:t>Enable businesses to grow. </a:t>
            </a:r>
          </a:p>
          <a:p>
            <a:pPr marL="0" indent="0">
              <a:buNone/>
            </a:pPr>
            <a:endParaRPr lang="en-US" i="1" dirty="0">
              <a:latin typeface="+mn-lt"/>
            </a:endParaRPr>
          </a:p>
          <a:p>
            <a:pPr marL="0" indent="0">
              <a:buNone/>
            </a:pPr>
            <a:r>
              <a:rPr lang="en-US" sz="1900" i="1" dirty="0"/>
              <a:t>(Adapted from www.cencenelec.eu/aboutus/Pages/default.aspx)</a:t>
            </a:r>
          </a:p>
          <a:p>
            <a:pPr marL="0" lvl="1" indent="0" algn="ctr">
              <a:buNone/>
            </a:pPr>
            <a:r>
              <a:rPr lang="en-US" b="1" dirty="0">
                <a:solidFill>
                  <a:srgbClr val="FF0000"/>
                </a:solidFill>
              </a:rPr>
              <a:t>         </a:t>
            </a:r>
            <a:endParaRPr lang="en-US" dirty="0">
              <a:latin typeface="+mn-lt"/>
            </a:endParaRPr>
          </a:p>
        </p:txBody>
      </p:sp>
    </p:spTree>
    <p:extLst>
      <p:ext uri="{BB962C8B-B14F-4D97-AF65-F5344CB8AC3E}">
        <p14:creationId xmlns:p14="http://schemas.microsoft.com/office/powerpoint/2010/main" val="495645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TYPES OF STANDARDS</a:t>
            </a:r>
          </a:p>
        </p:txBody>
      </p:sp>
      <p:sp>
        <p:nvSpPr>
          <p:cNvPr id="3" name="Content Placeholder 2"/>
          <p:cNvSpPr>
            <a:spLocks noGrp="1"/>
          </p:cNvSpPr>
          <p:nvPr>
            <p:ph idx="1"/>
          </p:nvPr>
        </p:nvSpPr>
        <p:spPr>
          <a:xfrm>
            <a:off x="1479274" y="1992565"/>
            <a:ext cx="8915400" cy="2628580"/>
          </a:xfrm>
        </p:spPr>
        <p:txBody>
          <a:bodyPr>
            <a:normAutofit fontScale="77500" lnSpcReduction="20000"/>
          </a:bodyPr>
          <a:lstStyle/>
          <a:p>
            <a:pPr marL="0" indent="0">
              <a:buNone/>
            </a:pPr>
            <a:r>
              <a:rPr lang="en-US" sz="3600" dirty="0"/>
              <a:t>Standards may be:</a:t>
            </a:r>
            <a:endParaRPr lang="en-US" sz="3600" dirty="0">
              <a:latin typeface="Calibri" panose="020F0502020204030204" pitchFamily="34" charset="0"/>
            </a:endParaRPr>
          </a:p>
          <a:p>
            <a:pPr marL="514350" indent="-514350">
              <a:buFont typeface="+mj-lt"/>
              <a:buAutoNum type="arabicPeriod"/>
            </a:pPr>
            <a:r>
              <a:rPr lang="en-US" sz="3600" dirty="0">
                <a:latin typeface="Calibri" panose="020F0502020204030204" pitchFamily="34" charset="0"/>
              </a:rPr>
              <a:t>Voluntary or mandatory </a:t>
            </a:r>
          </a:p>
          <a:p>
            <a:pPr marL="514350" indent="-514350">
              <a:buFont typeface="+mj-lt"/>
              <a:buAutoNum type="arabicPeriod"/>
            </a:pPr>
            <a:r>
              <a:rPr lang="en-US" sz="3600" dirty="0">
                <a:latin typeface="Calibri" panose="020F0502020204030204" pitchFamily="34" charset="0"/>
              </a:rPr>
              <a:t>Open or proprietary</a:t>
            </a:r>
          </a:p>
          <a:p>
            <a:pPr marL="514350" indent="-514350">
              <a:buFont typeface="+mj-lt"/>
              <a:buAutoNum type="arabicPeriod"/>
            </a:pPr>
            <a:r>
              <a:rPr lang="en-US" sz="3600" dirty="0">
                <a:latin typeface="Calibri" panose="020F0502020204030204" pitchFamily="34" charset="0"/>
              </a:rPr>
              <a:t>De jure or de facto</a:t>
            </a:r>
          </a:p>
          <a:p>
            <a:pPr marL="514350" indent="-514350">
              <a:buFont typeface="+mj-lt"/>
              <a:buAutoNum type="arabicPeriod"/>
            </a:pPr>
            <a:r>
              <a:rPr lang="en-US" sz="3600" dirty="0"/>
              <a:t>Developed by a government, company or other </a:t>
            </a:r>
            <a:r>
              <a:rPr lang="en-US" sz="3600" dirty="0" err="1"/>
              <a:t>organisation</a:t>
            </a:r>
            <a:endParaRPr lang="en-US" sz="3600" dirty="0"/>
          </a:p>
          <a:p>
            <a:pPr marL="0" indent="0">
              <a:buNone/>
            </a:pPr>
            <a:endParaRPr lang="en-US" sz="1800" dirty="0"/>
          </a:p>
        </p:txBody>
      </p:sp>
    </p:spTree>
    <p:extLst>
      <p:ext uri="{BB962C8B-B14F-4D97-AF65-F5344CB8AC3E}">
        <p14:creationId xmlns:p14="http://schemas.microsoft.com/office/powerpoint/2010/main" val="26859350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TotalTime>
  <Words>1152</Words>
  <Application>Microsoft Office PowerPoint</Application>
  <PresentationFormat>Widescreen</PresentationFormat>
  <Paragraphs>108</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Integral</vt:lpstr>
      <vt:lpstr>INTRODUCTION TO Standards</vt:lpstr>
      <vt:lpstr>STANDARDS – A LIFE SAVER!</vt:lpstr>
      <vt:lpstr>DEFINITION</vt:lpstr>
      <vt:lpstr>DEFINITION  (cont’d)</vt:lpstr>
      <vt:lpstr> DEFINITION  (cont’d) </vt:lpstr>
      <vt:lpstr>STANDARDS IN DAILY LIFE</vt:lpstr>
      <vt:lpstr>THE IMPORTANCE OF STANDARDS</vt:lpstr>
      <vt:lpstr>THE BENEFITS OF STANDARDS </vt:lpstr>
      <vt:lpstr>TYPES OF STANDARDS</vt:lpstr>
      <vt:lpstr>TYPES OF STANDARDS (cont’d)</vt:lpstr>
      <vt:lpstr>TYPES OF STANDARDS (cont’d)</vt:lpstr>
      <vt:lpstr>Malaysian Standards</vt:lpstr>
      <vt:lpstr>CONFORMANCE TO STANDARDS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Standards</dc:title>
  <dc:creator>notableservices2017@gmail.com</dc:creator>
  <cp:lastModifiedBy>notableservices2017@gmail.com</cp:lastModifiedBy>
  <cp:revision>13</cp:revision>
  <dcterms:created xsi:type="dcterms:W3CDTF">2019-02-16T06:32:17Z</dcterms:created>
  <dcterms:modified xsi:type="dcterms:W3CDTF">2019-02-16T07:05:31Z</dcterms:modified>
</cp:coreProperties>
</file>